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0"/>
  </p:notesMasterIdLst>
  <p:sldIdLst>
    <p:sldId id="258" r:id="rId7"/>
    <p:sldId id="265" r:id="rId8"/>
    <p:sldId id="269" r:id="rId9"/>
    <p:sldId id="264" r:id="rId10"/>
    <p:sldId id="267" r:id="rId11"/>
    <p:sldId id="266" r:id="rId12"/>
    <p:sldId id="270" r:id="rId13"/>
    <p:sldId id="271" r:id="rId14"/>
    <p:sldId id="272" r:id="rId15"/>
    <p:sldId id="259" r:id="rId16"/>
    <p:sldId id="268" r:id="rId17"/>
    <p:sldId id="276" r:id="rId18"/>
    <p:sldId id="275" r:id="rId19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>
          <p15:clr>
            <a:srgbClr val="A4A3A4"/>
          </p15:clr>
        </p15:guide>
        <p15:guide id="2" pos="49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614" y="91"/>
      </p:cViewPr>
      <p:guideLst>
        <p:guide orient="horz" pos="3026"/>
        <p:guide pos="49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A100C-F007-48AA-A9A2-9270AED36AD6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C99AB-AC66-4087-9020-B34235B5C2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1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779912" y="1383619"/>
            <a:ext cx="4896544" cy="131672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aseline="0">
                <a:latin typeface="Trebuchet MS" pitchFamily="34" charset="0"/>
              </a:defRPr>
            </a:lvl1pPr>
          </a:lstStyle>
          <a:p>
            <a:r>
              <a:rPr lang="fi-FI" dirty="0"/>
              <a:t>HUOM! Tämä mallipohja on 16:9 suhteella. Jos tulostat esityksen valitse Tulosta-toiminnon Koko sivun diat –rivin vaihtoehdoista ”Sovita paperikokoon” </a:t>
            </a:r>
            <a:br>
              <a:rPr lang="fi-FI" dirty="0"/>
            </a:br>
            <a:r>
              <a:rPr lang="fi-FI" dirty="0"/>
              <a:t>Lisää otsikko napsauttamalla.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803595" y="2931790"/>
            <a:ext cx="4752528" cy="131445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403176" cy="273844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4FB1E76B-9B0C-4E2F-94A1-EBEB8BE0BAAC}" type="datetime1">
              <a:rPr lang="fi-FI" smtClean="0"/>
              <a:t>30.10.2024</a:t>
            </a:fld>
            <a:endParaRPr lang="fi-FI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2"/>
          </p:nvPr>
        </p:nvSpPr>
        <p:spPr>
          <a:xfrm>
            <a:off x="250826" y="105300"/>
            <a:ext cx="3241675" cy="41588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4500"/>
            <a:ext cx="29511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66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99592" y="1815666"/>
            <a:ext cx="7344816" cy="547502"/>
          </a:xfrm>
        </p:spPr>
        <p:txBody>
          <a:bodyPr anchor="b">
            <a:noAutofit/>
          </a:bodyPr>
          <a:lstStyle>
            <a:lvl1pPr algn="ctr">
              <a:defRPr sz="2800" b="1">
                <a:solidFill>
                  <a:srgbClr val="00A9C8"/>
                </a:solidFill>
                <a:latin typeface="Trebuchet MS" pitchFamily="34" charset="0"/>
              </a:defRPr>
            </a:lvl1pPr>
          </a:lstStyle>
          <a:p>
            <a:r>
              <a:rPr lang="fi-FI" dirty="0"/>
              <a:t>Yhteydenottotiedot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31" y="2499742"/>
            <a:ext cx="224313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19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engl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779912" y="1383619"/>
            <a:ext cx="4896544" cy="1316720"/>
          </a:xfrm>
        </p:spPr>
        <p:txBody>
          <a:bodyPr>
            <a:normAutofit/>
          </a:bodyPr>
          <a:lstStyle>
            <a:lvl1pPr algn="l">
              <a:defRPr sz="3800">
                <a:latin typeface="Trebuchet MS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779912" y="2914650"/>
            <a:ext cx="4752528" cy="131445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187624" y="4767263"/>
            <a:ext cx="1403176" cy="273844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4FB1E76B-9B0C-4E2F-94A1-EBEB8BE0BAAC}" type="datetime1">
              <a:rPr lang="fi-FI" smtClean="0"/>
              <a:t>30.10.2024</a:t>
            </a:fld>
            <a:endParaRPr lang="fi-FI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2"/>
          </p:nvPr>
        </p:nvSpPr>
        <p:spPr>
          <a:xfrm>
            <a:off x="250826" y="105300"/>
            <a:ext cx="3241675" cy="41588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44" y="339502"/>
            <a:ext cx="2146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08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000"/>
            <a:ext cx="1442466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latin typeface="Trebuchet MS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187624" y="4677984"/>
            <a:ext cx="936104" cy="273844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D5F3403C-A088-4A41-B510-26B530C80947}" type="datetime1">
              <a:rPr lang="fi-FI" smtClean="0"/>
              <a:t>30.10.2024</a:t>
            </a:fld>
            <a:endParaRPr lang="fi-FI" dirty="0"/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31990"/>
            <a:ext cx="9382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42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000"/>
            <a:ext cx="1442466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latin typeface="Trebuchet MS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187624" y="4677984"/>
            <a:ext cx="1403176" cy="273844"/>
          </a:xfrm>
        </p:spPr>
        <p:txBody>
          <a:bodyPr/>
          <a:lstStyle/>
          <a:p>
            <a:fld id="{414A4EEF-7050-4EC1-8972-085DDC0D7C02}" type="datetime1">
              <a:rPr lang="fi-FI" smtClean="0"/>
              <a:t>30.10.2024</a:t>
            </a:fld>
            <a:endParaRPr lang="fi-FI"/>
          </a:p>
        </p:txBody>
      </p:sp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65675"/>
            <a:ext cx="938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70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000"/>
            <a:ext cx="1442466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/>
          </a:bodyPr>
          <a:lstStyle>
            <a:lvl1pPr>
              <a:defRPr sz="3800">
                <a:latin typeface="Trebuchet MS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>
                <a:latin typeface="Trebuchet MS" pitchFamily="34" charset="0"/>
              </a:defRPr>
            </a:lvl1pPr>
            <a:lvl2pPr>
              <a:defRPr sz="1800">
                <a:latin typeface="Trebuchet MS" pitchFamily="34" charset="0"/>
              </a:defRPr>
            </a:lvl2pPr>
            <a:lvl3pPr>
              <a:defRPr sz="1600">
                <a:latin typeface="Trebuchet MS" pitchFamily="34" charset="0"/>
              </a:defRPr>
            </a:lvl3pPr>
            <a:lvl4pPr>
              <a:defRPr sz="1200">
                <a:latin typeface="Trebuchet MS" pitchFamily="34" charset="0"/>
              </a:defRPr>
            </a:lvl4pPr>
            <a:lvl5pPr>
              <a:defRPr sz="12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005577"/>
            <a:ext cx="4041775" cy="6255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800">
                <a:latin typeface="Trebuchet MS" pitchFamily="34" charset="0"/>
              </a:defRPr>
            </a:lvl1pPr>
            <a:lvl2pPr>
              <a:defRPr sz="1600">
                <a:latin typeface="Trebuchet MS" pitchFamily="34" charset="0"/>
              </a:defRPr>
            </a:lvl2pPr>
            <a:lvl3pPr>
              <a:defRPr sz="1400">
                <a:latin typeface="Trebuchet MS" pitchFamily="34" charset="0"/>
              </a:defRPr>
            </a:lvl3pPr>
            <a:lvl4pPr>
              <a:defRPr sz="1200">
                <a:latin typeface="Trebuchet MS" pitchFamily="34" charset="0"/>
              </a:defRPr>
            </a:lvl4pPr>
            <a:lvl5pPr>
              <a:defRPr sz="12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1187624" y="4677984"/>
            <a:ext cx="1403176" cy="273844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171754C1-A39C-4D80-8F0A-9DB5A429629C}" type="datetime1">
              <a:rPr lang="fi-FI" smtClean="0"/>
              <a:t>30.10.2024</a:t>
            </a:fld>
            <a:endParaRPr lang="fi-FI"/>
          </a:p>
        </p:txBody>
      </p:sp>
      <p:sp>
        <p:nvSpPr>
          <p:cNvPr id="12" name="Tekstin paikkamerkki 4"/>
          <p:cNvSpPr>
            <a:spLocks noGrp="1"/>
          </p:cNvSpPr>
          <p:nvPr>
            <p:ph type="body" sz="quarter" idx="12"/>
          </p:nvPr>
        </p:nvSpPr>
        <p:spPr>
          <a:xfrm>
            <a:off x="457653" y="989248"/>
            <a:ext cx="4041775" cy="6255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55980"/>
            <a:ext cx="938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90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000"/>
            <a:ext cx="1442466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latin typeface="Trebuchet MS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1187624" y="4677984"/>
            <a:ext cx="1403176" cy="273844"/>
          </a:xfrm>
        </p:spPr>
        <p:txBody>
          <a:bodyPr/>
          <a:lstStyle/>
          <a:p>
            <a:fld id="{B7AD8840-3DBC-4C71-9E88-A3193DD560A1}" type="datetime1">
              <a:rPr lang="fi-FI" smtClean="0"/>
              <a:t>30.10.2024</a:t>
            </a:fld>
            <a:endParaRPr lang="fi-FI"/>
          </a:p>
        </p:txBody>
      </p:sp>
      <p:pic>
        <p:nvPicPr>
          <p:cNvPr id="717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21931"/>
            <a:ext cx="938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18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000"/>
            <a:ext cx="1442466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187624" y="4677984"/>
            <a:ext cx="1403176" cy="273844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ADACF139-C1B5-4116-966C-E9F7C5177EE3}" type="datetime1">
              <a:rPr lang="fi-FI" smtClean="0"/>
              <a:t>30.10.2024</a:t>
            </a:fld>
            <a:endParaRPr lang="fi-FI"/>
          </a:p>
        </p:txBody>
      </p:sp>
      <p:pic>
        <p:nvPicPr>
          <p:cNvPr id="819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55980"/>
            <a:ext cx="938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59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000"/>
            <a:ext cx="1442466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>
            <a:normAutofit/>
          </a:bodyPr>
          <a:lstStyle>
            <a:lvl1pPr algn="l">
              <a:defRPr sz="1800" b="1">
                <a:latin typeface="Trebuchet MS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Trebuchet M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188000" y="4677984"/>
            <a:ext cx="1331168" cy="273844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fld id="{4B51A60F-DF29-40F2-B01E-3109B5D089BA}" type="datetime1">
              <a:rPr lang="fi-FI" smtClean="0"/>
              <a:t>30.10.2024</a:t>
            </a:fld>
            <a:endParaRPr lang="fi-FI"/>
          </a:p>
        </p:txBody>
      </p:sp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75517"/>
            <a:ext cx="938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72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2000"/>
            <a:ext cx="1442466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1188000" y="4677984"/>
            <a:ext cx="1259160" cy="273844"/>
          </a:xfrm>
        </p:spPr>
        <p:txBody>
          <a:bodyPr/>
          <a:lstStyle/>
          <a:p>
            <a:fld id="{951C8D23-0FA8-4607-99FC-8181B65177ED}" type="datetime1">
              <a:rPr lang="fi-FI" smtClean="0"/>
              <a:t>30.10.2024</a:t>
            </a:fld>
            <a:endParaRPr lang="fi-FI"/>
          </a:p>
        </p:txBody>
      </p:sp>
      <p:pic>
        <p:nvPicPr>
          <p:cNvPr id="1024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83038"/>
            <a:ext cx="9445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17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87624" y="4767263"/>
            <a:ext cx="14031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7C57CE1B-760B-4721-9043-C687CDB67993}" type="datetime1">
              <a:rPr lang="fi-FI" smtClean="0"/>
              <a:t>30.10.2024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358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58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673987" y="1392038"/>
            <a:ext cx="4896544" cy="1316720"/>
          </a:xfrm>
        </p:spPr>
        <p:txBody>
          <a:bodyPr/>
          <a:lstStyle/>
          <a:p>
            <a:r>
              <a:rPr lang="fi-FI" sz="2400" dirty="0"/>
              <a:t>Kirurginen antimikrobiprofylaksi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Teija Puhto</a:t>
            </a:r>
          </a:p>
          <a:p>
            <a:r>
              <a:rPr lang="fi-FI" sz="1800" dirty="0"/>
              <a:t>Osastonylilääkäri, Infektioyksikkö, OYS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6878C9-A38F-B73A-AE23-345AE3E1796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2" r="24002"/>
          <a:stretch>
            <a:fillRect/>
          </a:stretch>
        </p:blipFill>
        <p:spPr bwMode="auto">
          <a:xfrm>
            <a:off x="474448" y="1383619"/>
            <a:ext cx="2592288" cy="332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69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elektroniikka, kuvakaappaus, ohjelmisto&#10;&#10;Kuvaus luotu automaattisesti">
            <a:extLst>
              <a:ext uri="{FF2B5EF4-FFF2-40B4-BE49-F238E27FC236}">
                <a16:creationId xmlns:a16="http://schemas.microsoft.com/office/drawing/2014/main" id="{0103AA28-4BCB-1DD5-BAD7-F2921FB4F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43"/>
          <a:stretch/>
        </p:blipFill>
        <p:spPr>
          <a:xfrm>
            <a:off x="215548" y="1176124"/>
            <a:ext cx="4424306" cy="2331729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269D3B3D-5CE3-3ABC-3265-29F0B6FFF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788" y="1166185"/>
            <a:ext cx="4433212" cy="2629701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27CB9ED9-A7DA-E3AE-3E90-C9D29D79E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Pitäisikö antaa myös </a:t>
            </a:r>
            <a:r>
              <a:rPr lang="fi-FI" dirty="0" err="1"/>
              <a:t>vankoa</a:t>
            </a:r>
            <a:r>
              <a:rPr lang="fi-F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1954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475FF-3317-0365-236C-64DE480E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Ab leikkauksen jälkeen?</a:t>
            </a:r>
          </a:p>
        </p:txBody>
      </p:sp>
      <p:pic>
        <p:nvPicPr>
          <p:cNvPr id="4" name="Kuva 3" descr="Kuva, joka sisältää kohteen teksti, Verkkosivusto, Verkkomainonta, ohjelmisto&#10;&#10;Kuvaus luotu automaattisesti">
            <a:extLst>
              <a:ext uri="{FF2B5EF4-FFF2-40B4-BE49-F238E27FC236}">
                <a16:creationId xmlns:a16="http://schemas.microsoft.com/office/drawing/2014/main" id="{07C65A43-06C8-3A1A-FAAE-F33CA36E8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9"/>
          <a:stretch/>
        </p:blipFill>
        <p:spPr>
          <a:xfrm>
            <a:off x="1043608" y="1203598"/>
            <a:ext cx="6779230" cy="35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61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BB16E0-C93D-A06F-3611-A39FE847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Ab leikkauksen jälkeen?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8AE451-59A8-6003-F952-37221EB06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Leikkauksen jälkeisestä pitkitetystä profylaksiasta tehty useita tutkimuksia – ei hyötyä</a:t>
            </a:r>
          </a:p>
          <a:p>
            <a:r>
              <a:rPr lang="fi-FI" dirty="0"/>
              <a:t>Vaikka potilaalla olisi </a:t>
            </a:r>
            <a:r>
              <a:rPr lang="fi-FI" dirty="0" err="1"/>
              <a:t>dreeni</a:t>
            </a:r>
            <a:r>
              <a:rPr lang="fi-FI" dirty="0"/>
              <a:t>, antibiootin jatkamisesta ei hyötyä</a:t>
            </a:r>
          </a:p>
        </p:txBody>
      </p:sp>
    </p:spTree>
    <p:extLst>
      <p:ext uri="{BB962C8B-B14F-4D97-AF65-F5344CB8AC3E}">
        <p14:creationId xmlns:p14="http://schemas.microsoft.com/office/powerpoint/2010/main" val="14960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28D1B7-A155-AAA7-7D43-965C5252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Lopuksi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CAA242-F29C-4B4E-429D-9FE713620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Ab-profylaksia estää leikkausalueen infektioita</a:t>
            </a:r>
          </a:p>
          <a:p>
            <a:r>
              <a:rPr lang="fi-FI" dirty="0"/>
              <a:t>Tärkeä antaa oikea-aikaisesti ennen viiltoa</a:t>
            </a:r>
          </a:p>
          <a:p>
            <a:r>
              <a:rPr lang="fi-FI" dirty="0"/>
              <a:t>Pitkitetystä leikkauksen jälkeen jatketusta profylaksiasta ei apua</a:t>
            </a:r>
          </a:p>
        </p:txBody>
      </p:sp>
    </p:spTree>
    <p:extLst>
      <p:ext uri="{BB962C8B-B14F-4D97-AF65-F5344CB8AC3E}">
        <p14:creationId xmlns:p14="http://schemas.microsoft.com/office/powerpoint/2010/main" val="104877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B5D2AC-E245-3B89-5C07-D6611E03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antibioottiprofylaksia?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6E0EF3-7ECF-20CD-86C8-9C82F7192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70" y="1543049"/>
            <a:ext cx="8229600" cy="3394472"/>
          </a:xfrm>
        </p:spPr>
        <p:txBody>
          <a:bodyPr>
            <a:normAutofit/>
          </a:bodyPr>
          <a:lstStyle/>
          <a:p>
            <a:r>
              <a:rPr lang="fi-FI" sz="2400" dirty="0"/>
              <a:t>Antibioottiprofylaksia pienentää haavan postoperatiivisen infektoitumisen riskiä</a:t>
            </a:r>
          </a:p>
          <a:p>
            <a:r>
              <a:rPr lang="fi-FI" sz="2400" dirty="0"/>
              <a:t>Käytettävän antibiootin tulisi</a:t>
            </a:r>
          </a:p>
          <a:p>
            <a:pPr lvl="1"/>
            <a:r>
              <a:rPr lang="fi-FI" sz="2000" dirty="0"/>
              <a:t>Tehota tavallisimpiin aiheuttajamikrobeihin</a:t>
            </a:r>
          </a:p>
          <a:p>
            <a:pPr lvl="1"/>
            <a:r>
              <a:rPr lang="fi-FI" sz="2000" dirty="0"/>
              <a:t>Olla mahdollisimman kapeakirjoinen</a:t>
            </a:r>
          </a:p>
          <a:p>
            <a:pPr lvl="1"/>
            <a:r>
              <a:rPr lang="fi-FI" sz="2000" dirty="0"/>
              <a:t>Imeytyä hyvin kudoksiin</a:t>
            </a:r>
          </a:p>
          <a:p>
            <a:pPr lvl="1"/>
            <a:r>
              <a:rPr lang="fi-FI" sz="2000" dirty="0"/>
              <a:t>Olla turvallinen ja kohtuuhintainen</a:t>
            </a:r>
          </a:p>
        </p:txBody>
      </p:sp>
    </p:spTree>
    <p:extLst>
      <p:ext uri="{BB962C8B-B14F-4D97-AF65-F5344CB8AC3E}">
        <p14:creationId xmlns:p14="http://schemas.microsoft.com/office/powerpoint/2010/main" val="191948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58FECE-F630-F2B6-5859-0DBE5494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2753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fi-FI" dirty="0"/>
              <a:t>Missä leikkauksissa profylaksia annetaan?</a:t>
            </a:r>
            <a:br>
              <a:rPr lang="fi-FI" dirty="0"/>
            </a:br>
            <a:r>
              <a:rPr lang="fi-FI" sz="3600" dirty="0"/>
              <a:t>Perustuu leikkausalueen puhtausluokkiin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1E0ECC9-D8C1-C84F-1BF9-23980A8CA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90" y="2384593"/>
            <a:ext cx="84105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CC725-336C-66F2-B0CE-0F569668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Missä leikkauksissa profylaksia annetaan?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55C51AB-E7B5-5445-A625-2CB4E0DCB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3660392"/>
            <a:ext cx="7715200" cy="870745"/>
          </a:xfrm>
        </p:spPr>
        <p:txBody>
          <a:bodyPr>
            <a:normAutofit/>
          </a:bodyPr>
          <a:lstStyle/>
          <a:p>
            <a:r>
              <a:rPr lang="fi-FI" sz="1800" dirty="0"/>
              <a:t>4. Puhtausluokka on käytännössä infektioleikkaus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AA85453-9714-4D98-52B4-9B4DB37F5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490662"/>
            <a:ext cx="86677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8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7F47BAC-6630-5F83-67B9-35AE5391B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762" y="197126"/>
            <a:ext cx="5134718" cy="493752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BC4CB37-7A61-2040-A039-66CD72261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27" y="1937930"/>
            <a:ext cx="3328569" cy="774005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85DBFA08-BBC3-4662-EE6D-8E8211647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534"/>
            <a:ext cx="3466728" cy="857250"/>
          </a:xfrm>
        </p:spPr>
        <p:txBody>
          <a:bodyPr>
            <a:normAutofit fontScale="90000"/>
          </a:bodyPr>
          <a:lstStyle/>
          <a:p>
            <a:r>
              <a:rPr lang="fi-FI" dirty="0"/>
              <a:t>Milloin profylaksia annetaan?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FB082CAB-4B8B-F1C2-B805-4AF5D93D2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75806"/>
            <a:ext cx="3178696" cy="2310905"/>
          </a:xfrm>
        </p:spPr>
        <p:txBody>
          <a:bodyPr/>
          <a:lstStyle/>
          <a:p>
            <a:r>
              <a:rPr lang="fi-FI" dirty="0"/>
              <a:t>Alle 60 minuuttia ennen viiltoa</a:t>
            </a:r>
          </a:p>
        </p:txBody>
      </p:sp>
    </p:spTree>
    <p:extLst>
      <p:ext uri="{BB962C8B-B14F-4D97-AF65-F5344CB8AC3E}">
        <p14:creationId xmlns:p14="http://schemas.microsoft.com/office/powerpoint/2010/main" val="209803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2BECCF-C6FE-E698-A918-206E0864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OYSin</a:t>
            </a:r>
            <a:r>
              <a:rPr lang="fi-FI" dirty="0"/>
              <a:t> ohje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7EFEA8E-0C3C-D845-98FC-B1AF02DA21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536" y="1419622"/>
            <a:ext cx="7992888" cy="1909158"/>
          </a:xfrm>
        </p:spPr>
      </p:pic>
    </p:spTree>
    <p:extLst>
      <p:ext uri="{BB962C8B-B14F-4D97-AF65-F5344CB8AC3E}">
        <p14:creationId xmlns:p14="http://schemas.microsoft.com/office/powerpoint/2010/main" val="66553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7F3715-5A2E-AD99-5D3B-CDB74982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Allergia?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339C490-665B-2B72-BCFA-11CC0195C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720" y="1200150"/>
            <a:ext cx="8134559" cy="3394075"/>
          </a:xfrm>
        </p:spPr>
      </p:pic>
    </p:spTree>
    <p:extLst>
      <p:ext uri="{BB962C8B-B14F-4D97-AF65-F5344CB8AC3E}">
        <p14:creationId xmlns:p14="http://schemas.microsoft.com/office/powerpoint/2010/main" val="2041121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D8B333-7B3A-0F65-2411-04B83107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Poikkeava profylaksia-antibiootti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D897FB7-2157-B5AD-A737-1926F64EB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15566"/>
            <a:ext cx="7031508" cy="414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7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A2A795-A127-02DD-3806-65DACB115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Infektioleikkaus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E2DCF3A-7A49-B44F-E670-25ADDB86A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85299"/>
            <a:ext cx="8229600" cy="1623777"/>
          </a:xfrm>
        </p:spPr>
      </p:pic>
    </p:spTree>
    <p:extLst>
      <p:ext uri="{BB962C8B-B14F-4D97-AF65-F5344CB8AC3E}">
        <p14:creationId xmlns:p14="http://schemas.microsoft.com/office/powerpoint/2010/main" val="1095836301"/>
      </p:ext>
    </p:extLst>
  </p:cSld>
  <p:clrMapOvr>
    <a:masterClrMapping/>
  </p:clrMapOvr>
</p:sld>
</file>

<file path=ppt/theme/theme1.xml><?xml version="1.0" encoding="utf-8"?>
<a:theme xmlns:a="http://schemas.openxmlformats.org/drawingml/2006/main" name="OY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ctr">
          <a:defRPr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Trebuchet M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i:0#.w|oysnet\puhtote</DisplayName>
        <AccountId>249</AccountId>
        <AccountType/>
      </UserInfo>
      <UserInfo>
        <DisplayName>i:0#.w|oysnet\holappjj</DisplayName>
        <AccountId>1652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2024-10-08T21:00:00+00:00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3bd1eb7d-6289-427a-a46c-d4e835e69ad1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165</Value>
      <Value>10</Value>
      <Value>42</Value>
      <Value>3</Value>
      <Value>2688</Value>
    </TaxCatchAll>
    <_dlc_DocId xmlns="d3e50268-7799-48af-83c3-9a9b063078bc">MUAVRSSTWASF-92438712-452</_dlc_DocId>
    <_dlc_DocIdUrl xmlns="d3e50268-7799-48af-83c3-9a9b063078bc">
      <Url>https://internet.oysnet.ppshp.fi/dokumentit/_layouts/15/DocIdRedir.aspx?ID=MUAVRSSTWASF-92438712-452</Url>
      <Description>MUAVRSSTWASF-92438712-452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CF5C63-F221-4063-86C8-204E8AB5E567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d3e50268-7799-48af-83c3-9a9b063078bc"/>
    <ds:schemaRef ds:uri="0af04246-5dcb-4e38-b8a1-4adaeb36812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06BDBF-F78D-4D43-9E8E-DF43C26BA5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808A56-6849-4BDA-A9C6-CB2FC3C816B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1651A20-CF5A-48AE-9055-48C35E0832CB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DCD81FCD-1EE9-4538-8A7E-3AE9030A1493}"/>
</file>

<file path=docProps/app.xml><?xml version="1.0" encoding="utf-8"?>
<Properties xmlns="http://schemas.openxmlformats.org/officeDocument/2006/extended-properties" xmlns:vt="http://schemas.openxmlformats.org/officeDocument/2006/docPropsVTypes">
  <Template>OYS Laaja</Template>
  <TotalTime>100</TotalTime>
  <Words>119</Words>
  <Application>Microsoft Office PowerPoint</Application>
  <PresentationFormat>Näytössä katseltava esitys (16:9)</PresentationFormat>
  <Paragraphs>28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Trebuchet MS</vt:lpstr>
      <vt:lpstr>OYS</vt:lpstr>
      <vt:lpstr>Kirurginen antimikrobiprofylaksi</vt:lpstr>
      <vt:lpstr>Miksi antibioottiprofylaksia?</vt:lpstr>
      <vt:lpstr>Missä leikkauksissa profylaksia annetaan? Perustuu leikkausalueen puhtausluokkiin</vt:lpstr>
      <vt:lpstr>Missä leikkauksissa profylaksia annetaan?</vt:lpstr>
      <vt:lpstr>Milloin profylaksia annetaan?</vt:lpstr>
      <vt:lpstr>OYSin ohje</vt:lpstr>
      <vt:lpstr>Allergia?</vt:lpstr>
      <vt:lpstr>Poikkeava profylaksia-antibiootti</vt:lpstr>
      <vt:lpstr>Infektioleikkaus</vt:lpstr>
      <vt:lpstr>Pitäisikö antaa myös vankoa?</vt:lpstr>
      <vt:lpstr>Ab leikkauksen jälkeen?</vt:lpstr>
      <vt:lpstr>Ab leikkauksen jälkeen?</vt:lpstr>
      <vt:lpstr>Lopuksi</vt:lpstr>
    </vt:vector>
  </TitlesOfParts>
  <Company>PPSHP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Kirurginen antimikrobiprofylaksia 9.10.2024</dc:title>
  <dc:creator>Puhto Teija</dc:creator>
  <cp:keywords/>
  <cp:lastModifiedBy>Holappa Jatta</cp:lastModifiedBy>
  <cp:revision>7</cp:revision>
  <dcterms:created xsi:type="dcterms:W3CDTF">2024-10-08T09:55:33Z</dcterms:created>
  <dcterms:modified xsi:type="dcterms:W3CDTF">2024-10-30T08:34:34Z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2211e781-421f-42c5-b2c3-cce1f5d30ee4</vt:lpwstr>
  </property>
  <property fmtid="{D5CDD505-2E9C-101B-9397-08002B2CF9AE}" pid="4" name="TaxKeyword">
    <vt:lpwstr/>
  </property>
  <property fmtid="{D5CDD505-2E9C-101B-9397-08002B2CF9AE}" pid="5" name="Kohde- / työntekijäryhmä">
    <vt:lpwstr>42;#Potilaan hoitoon osallistuva henkilöstö|21074a2b-1b44-417e-9c72-4d731d4c7a78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2688;#Pohde|3bd1eb7d-6289-427a-a46c-d4e835e69ad1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4" name="Order">
    <vt:r8>271200</vt:r8>
  </property>
  <property fmtid="{D5CDD505-2E9C-101B-9397-08002B2CF9AE}" pid="16" name="SharedWithUsers">
    <vt:lpwstr/>
  </property>
  <property fmtid="{D5CDD505-2E9C-101B-9397-08002B2CF9AE}" pid="17" name="TaxKeywordTaxHTField">
    <vt:lpwstr/>
  </property>
</Properties>
</file>